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39d00d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39d00d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88da80f8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88da80f8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88da80f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88da80f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88da80f8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88da80f8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88da80f8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88da80f8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88da80f8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88da80f8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88da80f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88da80f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88da80f8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88da80f8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8da80f8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8da80f8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88da80f8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88da80f8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kaggle/kaggle-survey-20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3650" y="9079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Data Scientist’s story</a:t>
            </a:r>
            <a:endParaRPr b="1" sz="54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259300" y="2010425"/>
            <a:ext cx="65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Group - 21</a:t>
            </a:r>
            <a:endParaRPr b="1" sz="2200">
              <a:solidFill>
                <a:schemeClr val="accent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687825" y="3161575"/>
            <a:ext cx="1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536300" y="2613750"/>
            <a:ext cx="4018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T Sans Narrow"/>
              <a:buAutoNum type="arabicPeriod"/>
            </a:pPr>
            <a:r>
              <a:rPr b="1" lang="en" sz="22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Avinash</a:t>
            </a:r>
            <a:endParaRPr b="1" sz="22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T Sans Narrow"/>
              <a:buAutoNum type="arabicPeriod"/>
            </a:pPr>
            <a:r>
              <a:rPr b="1" lang="en" sz="22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Yinxia Chen</a:t>
            </a:r>
            <a:endParaRPr b="1" sz="22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T Sans Narrow"/>
              <a:buAutoNum type="arabicPeriod"/>
            </a:pPr>
            <a:r>
              <a:rPr b="1" lang="en" sz="22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Vinay</a:t>
            </a:r>
            <a:endParaRPr b="1" sz="22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T Sans Narrow"/>
              <a:buAutoNum type="arabicPeriod"/>
            </a:pPr>
            <a:r>
              <a:rPr b="1" lang="en" sz="22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Zhijie Xu</a:t>
            </a:r>
            <a:endParaRPr b="1" sz="2200">
              <a:solidFill>
                <a:srgbClr val="43434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T Sans Narrow"/>
              <a:buAutoNum type="arabicPeriod"/>
            </a:pPr>
            <a:r>
              <a:rPr b="1" lang="en" sz="2200">
                <a:solidFill>
                  <a:srgbClr val="43434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Shiva Gandluri</a:t>
            </a:r>
            <a:endParaRPr/>
          </a:p>
        </p:txBody>
      </p:sp>
      <p:cxnSp>
        <p:nvCxnSpPr>
          <p:cNvPr id="70" name="Google Shape;70;p13"/>
          <p:cNvCxnSpPr/>
          <p:nvPr/>
        </p:nvCxnSpPr>
        <p:spPr>
          <a:xfrm>
            <a:off x="1286000" y="469275"/>
            <a:ext cx="6523200" cy="13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3"/>
          <p:cNvCxnSpPr/>
          <p:nvPr/>
        </p:nvCxnSpPr>
        <p:spPr>
          <a:xfrm flipH="1" rot="10800000">
            <a:off x="1085075" y="3911575"/>
            <a:ext cx="1928700" cy="13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3"/>
          <p:cNvCxnSpPr/>
          <p:nvPr/>
        </p:nvCxnSpPr>
        <p:spPr>
          <a:xfrm>
            <a:off x="6166650" y="3974100"/>
            <a:ext cx="1904100" cy="132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RShiny Web App Screenshots</a:t>
            </a:r>
            <a:endParaRPr sz="22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88" y="992375"/>
            <a:ext cx="7096827" cy="38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11700" y="445050"/>
            <a:ext cx="77991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Motivation </a:t>
            </a:r>
            <a:endParaRPr sz="2200"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311700" y="1057638"/>
            <a:ext cx="80499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Curiosity to understand and study the trends in </a:t>
            </a:r>
            <a:r>
              <a:rPr b="1" lang="en" sz="1500">
                <a:solidFill>
                  <a:schemeClr val="accent5"/>
                </a:solidFill>
              </a:rPr>
              <a:t>Data Science</a:t>
            </a:r>
            <a:r>
              <a:rPr b="1" lang="en" sz="1500">
                <a:solidFill>
                  <a:schemeClr val="accent5"/>
                </a:solidFill>
              </a:rPr>
              <a:t>.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Determine the strongest skills and experiences to excel in Data Science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Analysis of Data Science applications in various fields of industry.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2312850"/>
            <a:ext cx="77991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Significance</a:t>
            </a:r>
            <a:endParaRPr sz="2200"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2922050"/>
            <a:ext cx="80499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Helps us understand what tools, languages and backgrounds help us in becoming a successful Data Scientist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Provides insights into Data Scientist Salaries. </a:t>
            </a:r>
            <a:endParaRPr b="1" sz="1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Source</a:t>
            </a:r>
            <a:endParaRPr sz="2200"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69250" y="1008425"/>
            <a:ext cx="85206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Source : </a:t>
            </a:r>
            <a:r>
              <a:rPr b="1" lang="en" sz="15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</a:t>
            </a:r>
            <a:endParaRPr b="1" sz="1500">
              <a:solidFill>
                <a:srgbClr val="1155CC"/>
              </a:solidFill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369250" y="1499375"/>
            <a:ext cx="85206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Outcomes of the Project</a:t>
            </a:r>
            <a:endParaRPr sz="2200"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69250" y="2062775"/>
            <a:ext cx="8520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Able to predict Data Scientist Salary, given his/her background information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Suggest tools, languages and project to work upon for a successful career in the field of Data Science.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3206975"/>
            <a:ext cx="85206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of Data</a:t>
            </a:r>
            <a:endParaRPr sz="2200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3770375"/>
            <a:ext cx="8520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Contains 16716 rows and 228 columns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Has a mixture of categorical and numerical data with some features containing NULL values. </a:t>
            </a:r>
            <a:endParaRPr b="1"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 Data Analysis </a:t>
            </a:r>
            <a:endParaRPr sz="2200"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69250" y="1008425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Most of the participants were Male and were full time employed.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Most of the participants are from USA followed by India in the second place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The histogram of age feature is positively skewed stating most participants are in age group 20-25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About 70% of the Data Scientists have switched their careers from other areas. 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Knowledge of Statistics,Python,R and Big data skills are most necessary skills and nice to have skills as per answers entered by the survey participants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Most unnecessary skill amongst all is having a knowledge of Enterprise tools, Degree, Kaggle Rankings</a:t>
            </a:r>
            <a:endParaRPr b="1"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16887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Observations</a:t>
            </a:r>
            <a:endParaRPr sz="22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781075"/>
            <a:ext cx="3563300" cy="2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68875"/>
            <a:ext cx="3897429" cy="24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0" r="0" t="2162"/>
          <a:stretch/>
        </p:blipFill>
        <p:spPr>
          <a:xfrm>
            <a:off x="4626136" y="2748799"/>
            <a:ext cx="4257466" cy="2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63" y="3044925"/>
            <a:ext cx="3428030" cy="19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12282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Observations</a:t>
            </a:r>
            <a:endParaRPr sz="2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5" y="532525"/>
            <a:ext cx="3985569" cy="21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876" y="122813"/>
            <a:ext cx="4267199" cy="23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00" y="2698581"/>
            <a:ext cx="4267199" cy="231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024" y="2441943"/>
            <a:ext cx="2932151" cy="239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7732525" y="4499125"/>
            <a:ext cx="6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Open Sans"/>
                <a:ea typeface="Open Sans"/>
                <a:cs typeface="Open Sans"/>
                <a:sym typeface="Open Sans"/>
              </a:rPr>
              <a:t>2-3 years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122825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Observations</a:t>
            </a:r>
            <a:endParaRPr sz="2200"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2780" l="0" r="0" t="0"/>
          <a:stretch/>
        </p:blipFill>
        <p:spPr>
          <a:xfrm>
            <a:off x="163900" y="644525"/>
            <a:ext cx="2999151" cy="24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3157"/>
          <a:stretch/>
        </p:blipFill>
        <p:spPr>
          <a:xfrm>
            <a:off x="3221875" y="207125"/>
            <a:ext cx="2999151" cy="240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0" r="0" t="3633"/>
          <a:stretch/>
        </p:blipFill>
        <p:spPr>
          <a:xfrm>
            <a:off x="6279850" y="207125"/>
            <a:ext cx="2799026" cy="22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5450" y="2671654"/>
            <a:ext cx="2799026" cy="231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550" y="2527450"/>
            <a:ext cx="2915901" cy="24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162" y="3060800"/>
            <a:ext cx="2300613" cy="19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22025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 and Conclusion</a:t>
            </a:r>
            <a:endParaRPr sz="2200"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943725"/>
            <a:ext cx="8520600" cy="22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As part of our model prediction, we have used Linear Regression, Random Forest and XGBoost Regression Techniques with Train-Validation-Test Split as 60:20:20 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R-Squared error values of </a:t>
            </a:r>
            <a:endParaRPr b="1" sz="1500">
              <a:solidFill>
                <a:schemeClr val="accent5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➢"/>
            </a:pPr>
            <a:r>
              <a:rPr b="1" lang="en" sz="1500">
                <a:solidFill>
                  <a:schemeClr val="accent5"/>
                </a:solidFill>
              </a:rPr>
              <a:t>Linear Regression - 0.79 </a:t>
            </a:r>
            <a:endParaRPr b="1" sz="1500">
              <a:solidFill>
                <a:schemeClr val="accent5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➢"/>
            </a:pPr>
            <a:r>
              <a:rPr b="1" lang="en" sz="1500">
                <a:solidFill>
                  <a:schemeClr val="accent5"/>
                </a:solidFill>
              </a:rPr>
              <a:t>Random Forests Regressor - 0.85</a:t>
            </a:r>
            <a:endParaRPr b="1" sz="1500">
              <a:solidFill>
                <a:schemeClr val="accent5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➢"/>
            </a:pPr>
            <a:r>
              <a:rPr b="1" lang="en" sz="1500">
                <a:solidFill>
                  <a:schemeClr val="accent5"/>
                </a:solidFill>
              </a:rPr>
              <a:t>XG Boost Regressor - 0.87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Even though our XG boost performed well, Random Forests took comparatively lesser time XG Boost.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3152875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RShiny Web App</a:t>
            </a:r>
            <a:endParaRPr sz="220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3674575"/>
            <a:ext cx="85206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We have developed RShiny interactive Web app to visualize our results</a:t>
            </a:r>
            <a:endParaRPr b="1" sz="1500">
              <a:solidFill>
                <a:schemeClr val="accent5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b="1" lang="en" sz="1500">
                <a:solidFill>
                  <a:schemeClr val="accent5"/>
                </a:solidFill>
              </a:rPr>
              <a:t>We have created multiple tabs for user to view all the plots category-wise that we have plotted as part of our EDA. </a:t>
            </a:r>
            <a:endParaRPr b="1"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RShiny Web App Screenshots</a:t>
            </a:r>
            <a:endParaRPr sz="22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25" y="1073025"/>
            <a:ext cx="7245338" cy="389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